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media/image1.png" ContentType="image/png"/>
  <Override PartName="/ppt/media/image2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CB375C-AD33-4B26-85C1-9CCD7F453D0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58E1DA6-C1E0-49B0-AE33-A8D04DD53DB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04A27A1-0248-4E86-A80F-07B593AECD9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255CAE6-DC93-49CC-8DEB-3F12D5D7617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D87F3E3-879F-406E-A453-B25D120315E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5399B33-A593-400C-89A4-63322C32E7E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9F5EA50-437E-436C-BC41-6BBB780244F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EBC615A7-97A7-4702-A94D-13A9C3BBD21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B167EBE5-BAAC-4DAC-B4A8-03C9371887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E74D33E3-2F81-4276-B9C7-2B2FAADF623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ED72380E-F3C5-4BC7-959F-E14610596A3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Kliknij, aby edytować format tekstu tytułu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&lt;stopka&gt;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7BD6846-48F8-46D5-851A-6499F7C94D7B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&lt;numer&gt;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&lt;data/godzina&gt;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B7D0829-CDCA-4159-9C18-EE132D60EFFE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E48F94B-D01C-43F6-AA67-6A2927A0F280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Kliknij, aby edytować format tekstu tytułu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Kliknij, aby edytować format tekstu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Drugi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Trzeci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Czwarty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Piąty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Szósty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Siódmy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&lt;stopka&gt;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036C282-1A46-4A6A-8C2B-2DE82E9B928E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&lt;numer&gt;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&lt;data/godzina&gt;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&lt;stopka&gt;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CBE36EA-3058-448F-867D-B6B8142F531E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&lt;numer&gt;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&lt;data/godzina&gt;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Kliknij, aby edytować format tekstu tytułu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Kliknij, aby edytować format tekstu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Drugi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Trzeci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Czwarty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Piąty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Szósty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Siódmy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Kliknij, aby edytować format tekstu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Drugi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Trzeci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Czwarty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Piąty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Szósty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Siódmy poziom konspektu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&lt;stopka&gt;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985EAC6-835F-4605-9E72-C761FE3E2FCC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&lt;numer&gt;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7" name="PlaceHolder 6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&lt;data/godzina&gt;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&lt;stopka&gt;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3D5301C-8069-4672-B60A-5C3B4908B922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&lt;numer&gt;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&lt;data/godzina&gt;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trike="noStrike" u="none">
                <a:solidFill>
                  <a:srgbClr val="ffffff"/>
                </a:solidFill>
                <a:uFillTx/>
                <a:latin typeface="Arial"/>
              </a:rPr>
              <a:t>Kliknij, aby edytować format tekstu tytułu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D3C36DC-E379-467C-BA25-06C4BD05299E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100F648-F027-4968-AB0A-F6BAFDC15D61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&lt;stopka&gt;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13BAF5F-78B3-4D30-BE43-9925EF5DE68A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&lt;numer&gt;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&lt;data/godzina&gt;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9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&lt;stopka&gt;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F0A07E4-A774-408D-9E92-EF3EDBF911D6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&lt;numer&gt;</a:t>
            </a:fld>
            <a:endParaRPr b="0" lang="pl-PL" sz="12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l-PL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l-PL" sz="1400" strike="noStrike" u="none">
                <a:solidFill>
                  <a:srgbClr val="ffffff"/>
                </a:solidFill>
                <a:uFillTx/>
                <a:latin typeface="Times New Roman"/>
              </a:rPr>
              <a:t>&lt;data/godzina&gt;</a:t>
            </a:r>
            <a:endParaRPr b="0" lang="pl-PL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68720" y="567000"/>
            <a:ext cx="9150840" cy="74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6000" strike="noStrike" u="none">
                <a:solidFill>
                  <a:schemeClr val="lt1"/>
                </a:solidFill>
                <a:uFillTx/>
                <a:latin typeface="Museo"/>
              </a:rPr>
              <a:t>PODSTAWOWE INFORMACJE </a:t>
            </a:r>
            <a:endParaRPr b="0" lang="pl-PL" sz="6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9" name="pole tekstowe 2"/>
          <p:cNvSpPr/>
          <p:nvPr/>
        </p:nvSpPr>
        <p:spPr>
          <a:xfrm>
            <a:off x="878040" y="3960000"/>
            <a:ext cx="7761600" cy="258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pl-PL" sz="2000" strike="noStrike" u="none">
                <a:solidFill>
                  <a:schemeClr val="lt1"/>
                </a:solidFill>
                <a:uFillTx/>
                <a:latin typeface="Museo"/>
              </a:rPr>
              <a:t>JAKA JEST WYSOKOŚĆ SKŁADKI?</a:t>
            </a:r>
            <a:endParaRPr b="0" lang="pl-PL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Wysokość składki w naszej chorągwi wynosi: 70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 zł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 na kwartał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Składka wpłacana jest osobno za każdego z członków kwartalnie (czyli z góry za cały kwartał) do 20 dnia pierwszego miesiąca kwartału (tj. 20.01, 20.04, 20.07, 20.10) na konto bankowe komendy hufca. 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0" name="pole tekstowe 5"/>
          <p:cNvSpPr/>
          <p:nvPr/>
        </p:nvSpPr>
        <p:spPr>
          <a:xfrm>
            <a:off x="878040" y="1919520"/>
            <a:ext cx="7700400" cy="204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pl-PL" sz="2000" strike="noStrike" u="none">
                <a:solidFill>
                  <a:schemeClr val="lt1"/>
                </a:solidFill>
                <a:uFillTx/>
                <a:latin typeface="Museo"/>
              </a:rPr>
              <a:t>CO TO JEST SKŁADKA CZŁONKOWSKA?</a:t>
            </a:r>
            <a:endParaRPr b="0" lang="pl-PL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Jednym z obowiązków każdego członka Związku Harcerstwa Polskiego, tj. każdego zucha, harcerza i instruktora jest opłacanie 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podstawowych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 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składek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 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członkowskich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. Ich nieopłacenie skutkuje ustaniem członkostwa w ZHP ze wszystkimi tego konsekwencjami.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51" name="Obraz 8" descr="Obraz zawierający tekst, Czcionka, Grafika, projekt graficzny&#10;&#10;Opis wygenerowany automatycznie"/>
          <p:cNvPicPr/>
          <p:nvPr/>
        </p:nvPicPr>
        <p:blipFill>
          <a:blip r:embed="rId1"/>
          <a:stretch/>
        </p:blipFill>
        <p:spPr>
          <a:xfrm>
            <a:off x="9620280" y="407520"/>
            <a:ext cx="2783160" cy="1262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ole tekstowe 10"/>
          <p:cNvSpPr/>
          <p:nvPr/>
        </p:nvSpPr>
        <p:spPr>
          <a:xfrm>
            <a:off x="720000" y="4649400"/>
            <a:ext cx="6480000" cy="20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Numer konta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MBANK 13 1140 1010 0000 3261 2300 1001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Dane adresowe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 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do przelewu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ZHP Chorągiew Śląska Hufiec Czechowice-Dziedzice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ul. Legionów 145, 43-502 Czechowice-Dziedzice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53400" y="540000"/>
            <a:ext cx="7718400" cy="74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6000" strike="noStrike" u="none">
                <a:solidFill>
                  <a:schemeClr val="lt1"/>
                </a:solidFill>
                <a:uFillTx/>
                <a:latin typeface="Museo"/>
              </a:rPr>
              <a:t>JAK OPŁACIĆ SKŁADKI?</a:t>
            </a:r>
            <a:endParaRPr b="0" lang="pl-PL" sz="6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4" name="pole tekstowe 1"/>
          <p:cNvSpPr/>
          <p:nvPr/>
        </p:nvSpPr>
        <p:spPr>
          <a:xfrm>
            <a:off x="653400" y="1800000"/>
            <a:ext cx="6546600" cy="338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Tytuł przelewu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 powinien zawierać: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457200" indent="-216000" defTabSz="914400">
              <a:lnSpc>
                <a:spcPct val="100000"/>
              </a:lnSpc>
              <a:buClr>
                <a:srgbClr val="ffffff"/>
              </a:buClr>
              <a:buFont typeface="Calibri Light"/>
              <a:buAutoNum type="arabicPeriod"/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 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Nazwa jednostki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457200" indent="-216000" defTabSz="914400">
              <a:lnSpc>
                <a:spcPct val="100000"/>
              </a:lnSpc>
              <a:buClr>
                <a:srgbClr val="ffffff"/>
              </a:buClr>
              <a:buFont typeface="Calibri Light"/>
              <a:buAutoNum type="arabicPeriod"/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 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Nazwisko i imię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457200" indent="-216000" defTabSz="914400">
              <a:lnSpc>
                <a:spcPct val="100000"/>
              </a:lnSpc>
              <a:buClr>
                <a:srgbClr val="ffffff"/>
              </a:buClr>
              <a:buFont typeface="Calibri Light"/>
              <a:buAutoNum type="arabicPeriod"/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 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Składka członkowska ….. kwartał</a:t>
            </a:r>
            <a:br>
              <a:rPr sz="1800"/>
            </a:b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​​​​​​​</a:t>
            </a:r>
            <a:r>
              <a:rPr b="0" i="1" lang="pl-PL" sz="1800" strike="noStrike" u="none">
                <a:solidFill>
                  <a:schemeClr val="lt1"/>
                </a:solidFill>
                <a:uFillTx/>
                <a:latin typeface="Museo"/>
              </a:rPr>
              <a:t>(np. IV kwartał 2023, cały rok 2024, I i II kwartał 2024)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457200" indent="-216000" defTabSz="914400">
              <a:lnSpc>
                <a:spcPct val="100000"/>
              </a:lnSpc>
              <a:buClr>
                <a:srgbClr val="ffffff"/>
              </a:buClr>
              <a:buFont typeface="Calibri Light"/>
              <a:buAutoNum type="arabicPeriod"/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pl-PL" sz="1800" strike="noStrike" u="none">
                <a:solidFill>
                  <a:srgbClr val="ff0000"/>
                </a:solidFill>
                <a:uFillTx/>
                <a:latin typeface="Museo"/>
              </a:rPr>
              <a:t>PRZYKŁAD: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 56 Drużyna Harcerska Dżungla,  Nowak Jan, składka członkowska I kwartał 2025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55" name="Obraz 4" descr="Obraz zawierający tekst, Czcionka, Grafika, projekt graficzny&#10;&#10;Opis wygenerowany automatycznie"/>
          <p:cNvPicPr/>
          <p:nvPr/>
        </p:nvPicPr>
        <p:blipFill>
          <a:blip r:embed="rId1"/>
          <a:stretch/>
        </p:blipFill>
        <p:spPr>
          <a:xfrm>
            <a:off x="9001800" y="359280"/>
            <a:ext cx="2783160" cy="1262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2400" y="158400"/>
            <a:ext cx="12567240" cy="110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6000" strike="noStrike" u="none">
                <a:solidFill>
                  <a:schemeClr val="lt1"/>
                </a:solidFill>
                <a:uFillTx/>
                <a:latin typeface="Museo"/>
              </a:rPr>
              <a:t>DLACZEGO TAKA KWOTA?</a:t>
            </a:r>
            <a:endParaRPr b="0" lang="pl-PL" sz="6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7" name="Prostokąt: zaokrąglone rogi 5"/>
          <p:cNvSpPr/>
          <p:nvPr/>
        </p:nvSpPr>
        <p:spPr>
          <a:xfrm>
            <a:off x="587880" y="2255040"/>
            <a:ext cx="4195440" cy="731880"/>
          </a:xfrm>
          <a:prstGeom prst="roundRect">
            <a:avLst>
              <a:gd name="adj" fmla="val 16667"/>
            </a:avLst>
          </a:prstGeom>
          <a:solidFill>
            <a:srgbClr val="86a313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Część należna 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gromadzie/drużynie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 – 15,50 zł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8" name="Prostokąt: zaokrąglone rogi 6"/>
          <p:cNvSpPr/>
          <p:nvPr/>
        </p:nvSpPr>
        <p:spPr>
          <a:xfrm>
            <a:off x="610200" y="3291120"/>
            <a:ext cx="4173480" cy="660600"/>
          </a:xfrm>
          <a:prstGeom prst="roundRect">
            <a:avLst>
              <a:gd name="adj" fmla="val 16667"/>
            </a:avLst>
          </a:prstGeom>
          <a:solidFill>
            <a:srgbClr val="86a313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Część należna 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hufcowi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 – 15,00 zł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9" name="Prostokąt: zaokrąglone rogi 8"/>
          <p:cNvSpPr/>
          <p:nvPr/>
        </p:nvSpPr>
        <p:spPr>
          <a:xfrm>
            <a:off x="360000" y="4255560"/>
            <a:ext cx="4499640" cy="660600"/>
          </a:xfrm>
          <a:prstGeom prst="roundRect">
            <a:avLst>
              <a:gd name="adj" fmla="val 16667"/>
            </a:avLst>
          </a:prstGeom>
          <a:solidFill>
            <a:srgbClr val="86a313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Część należna 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chorągwi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 – 28,00 zł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0" name="Prostokąt: zaokrąglone rogi 9"/>
          <p:cNvSpPr/>
          <p:nvPr/>
        </p:nvSpPr>
        <p:spPr>
          <a:xfrm>
            <a:off x="610200" y="5220000"/>
            <a:ext cx="4042800" cy="660600"/>
          </a:xfrm>
          <a:prstGeom prst="roundRect">
            <a:avLst>
              <a:gd name="adj" fmla="val 16667"/>
            </a:avLst>
          </a:prstGeom>
          <a:solidFill>
            <a:srgbClr val="86a313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Część należna </a:t>
            </a:r>
            <a:r>
              <a:rPr b="1" lang="pl-PL" sz="1800" strike="noStrike" u="none">
                <a:solidFill>
                  <a:schemeClr val="lt1"/>
                </a:solidFill>
                <a:uFillTx/>
                <a:latin typeface="Museo"/>
              </a:rPr>
              <a:t>Głównej Kwaterze</a:t>
            </a: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  – 11,50 zł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1" name="Nawias klamrowy zamykający 10"/>
          <p:cNvSpPr/>
          <p:nvPr/>
        </p:nvSpPr>
        <p:spPr>
          <a:xfrm>
            <a:off x="4784040" y="2127960"/>
            <a:ext cx="594360" cy="3864240"/>
          </a:xfrm>
          <a:prstGeom prst="rightBrace">
            <a:avLst>
              <a:gd name="adj1" fmla="val 8333"/>
              <a:gd name="adj2" fmla="val 50000"/>
            </a:avLst>
          </a:prstGeom>
          <a:noFill/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pl-PL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2" name="Prostokąt: zaokrąglone rogi 11"/>
          <p:cNvSpPr/>
          <p:nvPr/>
        </p:nvSpPr>
        <p:spPr>
          <a:xfrm>
            <a:off x="5629320" y="3571560"/>
            <a:ext cx="2953800" cy="977400"/>
          </a:xfrm>
          <a:prstGeom prst="roundRect">
            <a:avLst>
              <a:gd name="adj" fmla="val 16667"/>
            </a:avLst>
          </a:prstGeom>
          <a:solidFill>
            <a:srgbClr val="86a313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pl-PL" sz="1800" strike="noStrike" u="none">
                <a:solidFill>
                  <a:schemeClr val="lt1"/>
                </a:solidFill>
                <a:uFillTx/>
                <a:latin typeface="Museo"/>
              </a:rPr>
              <a:t>Składka członkowska - 70 zł</a:t>
            </a:r>
            <a:endParaRPr b="0" lang="pl-PL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63" name="Obraz 2" descr="Obraz zawierający tekst, Czcionka, Grafika, projekt graficzny&#10;&#10;Opis wygenerowany automatycznie"/>
          <p:cNvPicPr/>
          <p:nvPr/>
        </p:nvPicPr>
        <p:blipFill>
          <a:blip r:embed="rId1"/>
          <a:stretch/>
        </p:blipFill>
        <p:spPr>
          <a:xfrm>
            <a:off x="9408600" y="5397120"/>
            <a:ext cx="2783160" cy="1262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składka</Template>
  <TotalTime>1855</TotalTime>
  <Application>LibreOffice/24.8.4.1$Windows_X86_64 LibreOffice_project/1be9007f5d86a3741c366527d13e2970cbeef057</Application>
  <AppVersion>15.0000</AppVersion>
  <Words>241</Words>
  <Paragraphs>31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2023-11-20T17:49:18Z</dcterms:created>
  <dc:creator>Marzena Pawlus</dc:creator>
  <dc:description/>
  <dc:language>pl-PL</dc:language>
  <cp:lastModifiedBy/>
  <dcterms:modified xsi:type="dcterms:W3CDTF">2025-01-20T21:09:50Z</dcterms:modified>
  <cp:revision>5</cp:revision>
  <dc:subject/>
  <dc:title>WYSOKOŚĆ SKŁADEK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Panoramiczny</vt:lpwstr>
  </property>
  <property fmtid="{D5CDD505-2E9C-101B-9397-08002B2CF9AE}" pid="3" name="Slides">
    <vt:i4>3</vt:i4>
  </property>
</Properties>
</file>